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theme/themeOverride1.xml" ContentType="application/vnd.openxmlformats-officedocument.themeOverr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revisionInfo.xml" ContentType="application/vnd.ms-powerpoint.revisioninfo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6" r:id="rId3"/>
    <p:sldId id="264" r:id="rId4"/>
    <p:sldId id="257" r:id="rId5"/>
    <p:sldId id="258" r:id="rId6"/>
    <p:sldId id="269" r:id="rId7"/>
    <p:sldId id="265" r:id="rId8"/>
    <p:sldId id="270" r:id="rId9"/>
    <p:sldId id="259" r:id="rId10"/>
    <p:sldId id="266" r:id="rId11"/>
    <p:sldId id="273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9C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EFF82D-7F77-72CB-CA85-C6C08E4F3A48}" v="681" dt="2020-07-16T20:58:44.332"/>
    <p1510:client id="{63886991-DF57-CC11-1629-A607D85004D4}" v="1" dt="2020-07-15T15:50:03.559"/>
    <p1510:client id="{AB6FF025-4C3E-21AF-BA2E-0D7CBB2E4D43}" v="83" dt="2020-07-16T07:53:22.5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/>
    <p:restoredTop sz="94494"/>
  </p:normalViewPr>
  <p:slideViewPr>
    <p:cSldViewPr snapToGrid="0">
      <p:cViewPr varScale="1">
        <p:scale>
          <a:sx n="85" d="100"/>
          <a:sy n="85" d="100"/>
        </p:scale>
        <p:origin x="7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6C41AF-F38A-E54C-B24E-44DC2EEB7D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FA2A5CB-71D8-0948-931B-C8ABBC028D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E57C1B-133A-8644-87E5-E177C7C7B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DD5C02-757B-CB44-BECA-B92B6C1E4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ADCC2E-15D5-7F41-B746-D85988925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14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18801-0619-F24D-8A9C-ECF3E0113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83E06BB-0728-D94C-A644-1E7A47590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72125D-FD20-9D47-A963-59F1A9C69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36E27F-6238-C14D-A4C9-EBB0F04D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76ABEFF-283F-FF42-84C7-2B7F7FE91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245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F2E9CD1-9A84-4842-BC77-BEFD701473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1A5E408-A637-444B-9745-539495E536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A49553-2B12-BF4E-9B55-45ABDC925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004D74-BEB0-4B45-A6E3-22432B9DE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BCB3D3-96F6-7B48-A024-6983CC0C3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9981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50538A-820E-6D4F-BEB5-915D574BF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4C190F-C6BD-CB4D-9751-EEB448707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576896-2C07-5A43-8A50-00DB5FB5C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AEAB09-09FF-7C4E-A7F9-751A3EB35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EB547B-200D-F245-B05A-669057B19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8003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F916A6-6FFA-A047-AF74-490E31451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2BE1F5-F142-0E45-B16F-93356637A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423319-EA92-D24A-AAF5-6F4861549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59900C-74C6-B94E-B012-F63D47C7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A687B0-0882-C643-A954-6F8249E7E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9806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175C21-CFD5-994B-9332-6AB0CC2C5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4C7E30C-DAE9-6B45-BBDB-EC6C81BEBF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B0DACC4-8465-3645-A37A-481D9EC8F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141B6B2-4A0E-5649-9136-B6BA2D76F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5F5760A-5509-7146-A256-619679CF6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AC48B4D-975D-534F-A220-0B2B4097B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7044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2404FE-C702-2049-8FD1-8BACD1D6E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2D3EF87-DCBD-D045-A46E-5CC8EBC266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BB4F0E9-16C7-8241-94A2-479A0B7B9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D9C44E-9DE1-6045-91AD-34389B35DC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2C640BB-382E-3544-8615-642F1B0C3F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CBCEB97-492B-024B-95EC-5F89DFF3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9EF78A1-DAA2-B94B-AB9A-DEC56E58A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D8D2A5D-D4BD-8442-B36E-F97E307F3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6322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234DBB-D307-E048-AAAA-4615CF8A9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14C1317-BCF3-E942-9E47-6E1B93E30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49CA1C3-C91C-1A43-A19A-3C8733D13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27F372A-479D-DF4B-A517-E0DB4D81A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9781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B391C1C-1D17-D444-8AE4-0FC425E9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7D0A2DD-48CA-E246-A6C1-7989CFA55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8AFADBD-7296-BF40-80A9-8F3134FF3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0846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9ACEA-FC37-004C-9A2A-475996FEF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A75825-66E9-D747-9C9F-7B558C31D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4DCFFDE-6E2F-E549-A586-92556DCFC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3CC2D16-66C5-5542-8E7F-A59A17230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5F0349B-4F5E-E349-BDF3-98C88B90B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B2090B-BFE9-9142-9A0C-7FE6CE3C8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8050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34EE2E-8887-ED47-A1AF-2C047C474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8481E5F-7A50-C246-9E89-3CB88CE7D6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21520E3-C95C-ED44-971A-04A356814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6604D3A-CD3F-3344-838F-1DBE81177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95CBF89-12F5-EC4F-82BE-90CD222EA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85D17E-E9D7-0548-9766-544EEBC8F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0252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29931A6-1F13-BA41-B8DA-2AC38AB7A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DBC6E37-EEE8-CD4F-9A95-FAE916464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52E8DE-1BD4-654A-B4C4-1447043B08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6CBB1-8BBB-7345-AAAC-E219D6B97721}" type="datetimeFigureOut">
              <a:rPr lang="es-ES" smtClean="0"/>
              <a:t>30/07/2020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5B800B8-3097-8542-A356-602AFF6E4E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99543F-0951-1F4B-BC72-6E6A89457B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04D0F-21E5-C44B-9956-475DFDDFF5C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6665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72">
            <a:extLst>
              <a:ext uri="{FF2B5EF4-FFF2-40B4-BE49-F238E27FC236}">
                <a16:creationId xmlns:a16="http://schemas.microsoft.com/office/drawing/2014/main" id="{D9107C7E-2945-4C4B-8E86-CE5C7F500E8E}"/>
              </a:ext>
            </a:extLst>
          </p:cNvPr>
          <p:cNvSpPr/>
          <p:nvPr/>
        </p:nvSpPr>
        <p:spPr>
          <a:xfrm>
            <a:off x="4777483" y="1523794"/>
            <a:ext cx="7414517" cy="3220279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47625" tIns="47625" rIns="47625" bIns="47625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6" name="Shape 40">
            <a:extLst>
              <a:ext uri="{FF2B5EF4-FFF2-40B4-BE49-F238E27FC236}">
                <a16:creationId xmlns:a16="http://schemas.microsoft.com/office/drawing/2014/main" id="{F4243AE3-EC18-6448-B5EF-01797F76F585}"/>
              </a:ext>
            </a:extLst>
          </p:cNvPr>
          <p:cNvSpPr/>
          <p:nvPr/>
        </p:nvSpPr>
        <p:spPr>
          <a:xfrm>
            <a:off x="5036830" y="2171746"/>
            <a:ext cx="7226508" cy="192437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7625" tIns="47625" rIns="47625" bIns="47625" anchor="b">
            <a:spAutoFit/>
          </a:bodyPr>
          <a:lstStyle>
            <a:lvl1pPr algn="l">
              <a:lnSpc>
                <a:spcPct val="90000"/>
              </a:lnSpc>
              <a:defRPr sz="3000">
                <a:solidFill>
                  <a:srgbClr val="85A1B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r>
              <a:rPr lang="es-ES" sz="4400" b="1" dirty="0">
                <a:solidFill>
                  <a:schemeClr val="bg1"/>
                </a:solidFill>
                <a:latin typeface="+mn-lt"/>
              </a:rPr>
              <a:t>La </a:t>
            </a:r>
            <a:r>
              <a:rPr lang="es-ES" sz="4400" b="1">
                <a:solidFill>
                  <a:schemeClr val="bg1"/>
                </a:solidFill>
                <a:latin typeface="+mn-lt"/>
              </a:rPr>
              <a:t>Jerarquía Normativa. </a:t>
            </a:r>
            <a:r>
              <a:rPr lang="es-ES" sz="4400" b="1" dirty="0" err="1">
                <a:solidFill>
                  <a:schemeClr val="bg1"/>
                </a:solidFill>
                <a:latin typeface="+mn-lt"/>
              </a:rPr>
              <a:t>Relaci</a:t>
            </a:r>
            <a:r>
              <a:rPr lang="es-ES_tradnl" sz="4400" b="1" dirty="0">
                <a:solidFill>
                  <a:schemeClr val="bg1"/>
                </a:solidFill>
                <a:latin typeface="+mn-lt"/>
              </a:rPr>
              <a:t>ón entre la Ley y el Reglamento</a:t>
            </a:r>
            <a:endParaRPr lang="es-ES" sz="44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9B977D6-35D8-864F-8BE1-12DD79561F2D}"/>
              </a:ext>
            </a:extLst>
          </p:cNvPr>
          <p:cNvSpPr txBox="1"/>
          <p:nvPr/>
        </p:nvSpPr>
        <p:spPr>
          <a:xfrm>
            <a:off x="4777483" y="4837217"/>
            <a:ext cx="3563796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s-ES" sz="2400" b="1">
                <a:ea typeface="Source Sans Pro"/>
              </a:rPr>
              <a:t>Juan Manuel Campo Cabal</a:t>
            </a:r>
            <a:endParaRPr lang="es-ES" sz="2400" b="1"/>
          </a:p>
        </p:txBody>
      </p:sp>
    </p:spTree>
    <p:extLst>
      <p:ext uri="{BB962C8B-B14F-4D97-AF65-F5344CB8AC3E}">
        <p14:creationId xmlns:p14="http://schemas.microsoft.com/office/powerpoint/2010/main" val="2813108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508000" y="532801"/>
            <a:ext cx="1124003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b="1" dirty="0">
                <a:solidFill>
                  <a:srgbClr val="7F9CB0"/>
                </a:solidFill>
              </a:rPr>
              <a:t>DOCTRINA DIVIDIDA SOBRE</a:t>
            </a:r>
          </a:p>
          <a:p>
            <a:pPr algn="ctr"/>
            <a:r>
              <a:rPr lang="es-ES_tradnl" sz="2400" b="1" dirty="0">
                <a:solidFill>
                  <a:srgbClr val="7F9CB0"/>
                </a:solidFill>
              </a:rPr>
              <a:t>LOS REGLAMENTOS INDEPENDIENTES</a:t>
            </a:r>
          </a:p>
          <a:p>
            <a:endParaRPr lang="es-ES_tradnl" sz="2400" dirty="0"/>
          </a:p>
          <a:p>
            <a:r>
              <a:rPr lang="es-ES_tradnl" sz="2400" b="1" i="1" dirty="0">
                <a:solidFill>
                  <a:srgbClr val="7F9CB0"/>
                </a:solidFill>
              </a:rPr>
              <a:t>GARCÍA DE ENTERRÍA</a:t>
            </a:r>
            <a:r>
              <a:rPr lang="es-ES_tradnl" sz="2400" b="1" dirty="0">
                <a:solidFill>
                  <a:srgbClr val="7F9CB0"/>
                </a:solidFill>
              </a:rPr>
              <a:t>: </a:t>
            </a:r>
            <a:r>
              <a:rPr lang="es-ES_tradnl" sz="2400" dirty="0"/>
              <a:t>Los independientes solo</a:t>
            </a:r>
          </a:p>
          <a:p>
            <a:r>
              <a:rPr lang="es-ES_tradnl" sz="2400" dirty="0"/>
              <a:t>Pueden regular materias de organización, servicios </a:t>
            </a:r>
            <a:r>
              <a:rPr lang="es-ES_tradnl" sz="2400" dirty="0" err="1"/>
              <a:t>púlbicos</a:t>
            </a:r>
            <a:r>
              <a:rPr lang="es-ES_tradnl" sz="2400" dirty="0"/>
              <a:t> y relaciones con los usuarios.</a:t>
            </a:r>
          </a:p>
          <a:p>
            <a:endParaRPr lang="es-ES_tradnl" sz="2400" dirty="0"/>
          </a:p>
          <a:p>
            <a:r>
              <a:rPr lang="es-ES_tradnl" sz="2400" b="1" i="1" dirty="0">
                <a:solidFill>
                  <a:srgbClr val="7F9CB0"/>
                </a:solidFill>
              </a:rPr>
              <a:t>COSCULLUELA MONTANER</a:t>
            </a:r>
            <a:r>
              <a:rPr lang="es-ES_tradnl" sz="2400" dirty="0"/>
              <a:t>: El gobierno puede dictar reglamentos independientes con base en el art. 97 C.E. Sin restricción alguna. Salvo: 	</a:t>
            </a:r>
          </a:p>
          <a:p>
            <a:r>
              <a:rPr lang="es-ES_tradnl" sz="2400" dirty="0"/>
              <a:t>		1. Reserva de ley</a:t>
            </a:r>
          </a:p>
          <a:p>
            <a:r>
              <a:rPr lang="es-ES_tradnl" sz="2400" dirty="0"/>
              <a:t>		2. Previa regulación por ley </a:t>
            </a:r>
          </a:p>
          <a:p>
            <a:r>
              <a:rPr lang="es-ES_tradnl" sz="2400" dirty="0"/>
              <a:t>		     salvo deslegalización.</a:t>
            </a:r>
          </a:p>
          <a:p>
            <a:endParaRPr lang="es-ES_tradnl" sz="2400" dirty="0"/>
          </a:p>
          <a:p>
            <a:pPr algn="ctr"/>
            <a:r>
              <a:rPr lang="es-ES_tradnl" sz="2400" b="1" dirty="0"/>
              <a:t>SENTENCIAS T.S. 10/03/1982 Y 12/11/1986</a:t>
            </a:r>
          </a:p>
        </p:txBody>
      </p:sp>
    </p:spTree>
    <p:extLst>
      <p:ext uri="{BB962C8B-B14F-4D97-AF65-F5344CB8AC3E}">
        <p14:creationId xmlns:p14="http://schemas.microsoft.com/office/powerpoint/2010/main" val="3624919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72">
            <a:extLst>
              <a:ext uri="{FF2B5EF4-FFF2-40B4-BE49-F238E27FC236}">
                <a16:creationId xmlns:a16="http://schemas.microsoft.com/office/drawing/2014/main" id="{D9107C7E-2945-4C4B-8E86-CE5C7F500E8E}"/>
              </a:ext>
            </a:extLst>
          </p:cNvPr>
          <p:cNvSpPr/>
          <p:nvPr/>
        </p:nvSpPr>
        <p:spPr>
          <a:xfrm>
            <a:off x="4777483" y="1523794"/>
            <a:ext cx="7414517" cy="3220279"/>
          </a:xfrm>
          <a:prstGeom prst="rect">
            <a:avLst/>
          </a:prstGeom>
          <a:solidFill>
            <a:schemeClr val="accent1"/>
          </a:solidFill>
          <a:ln w="3175">
            <a:miter lim="400000"/>
          </a:ln>
        </p:spPr>
        <p:txBody>
          <a:bodyPr lIns="47625" tIns="47625" rIns="47625" bIns="47625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6" name="Shape 40">
            <a:extLst>
              <a:ext uri="{FF2B5EF4-FFF2-40B4-BE49-F238E27FC236}">
                <a16:creationId xmlns:a16="http://schemas.microsoft.com/office/drawing/2014/main" id="{F4243AE3-EC18-6448-B5EF-01797F76F585}"/>
              </a:ext>
            </a:extLst>
          </p:cNvPr>
          <p:cNvSpPr/>
          <p:nvPr/>
        </p:nvSpPr>
        <p:spPr>
          <a:xfrm>
            <a:off x="5016282" y="2602055"/>
            <a:ext cx="7226508" cy="192437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7625" tIns="47625" rIns="47625" bIns="47625" anchor="b">
            <a:spAutoFit/>
          </a:bodyPr>
          <a:lstStyle>
            <a:lvl1pPr algn="l">
              <a:lnSpc>
                <a:spcPct val="90000"/>
              </a:lnSpc>
              <a:defRPr sz="3000">
                <a:solidFill>
                  <a:srgbClr val="85A1B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r>
              <a:rPr lang="es-ES" sz="4400" b="1" dirty="0">
                <a:solidFill>
                  <a:schemeClr val="bg1"/>
                </a:solidFill>
                <a:latin typeface="+mn-lt"/>
              </a:rPr>
              <a:t>La </a:t>
            </a:r>
            <a:r>
              <a:rPr lang="es-ES" sz="4400" b="1">
                <a:solidFill>
                  <a:schemeClr val="bg1"/>
                </a:solidFill>
                <a:latin typeface="+mn-lt"/>
              </a:rPr>
              <a:t>Jerarquía Normativa. </a:t>
            </a:r>
            <a:r>
              <a:rPr lang="es-ES" sz="4400" b="1" dirty="0" err="1">
                <a:solidFill>
                  <a:schemeClr val="bg1"/>
                </a:solidFill>
                <a:latin typeface="+mn-lt"/>
              </a:rPr>
              <a:t>Relaci</a:t>
            </a:r>
            <a:r>
              <a:rPr lang="es-ES_tradnl" sz="4400" b="1" dirty="0">
                <a:solidFill>
                  <a:schemeClr val="bg1"/>
                </a:solidFill>
                <a:latin typeface="+mn-lt"/>
              </a:rPr>
              <a:t>ón entre la Ley y el Reglamento</a:t>
            </a:r>
            <a:endParaRPr lang="es-ES" sz="44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9B977D6-35D8-864F-8BE1-12DD79561F2D}"/>
              </a:ext>
            </a:extLst>
          </p:cNvPr>
          <p:cNvSpPr txBox="1"/>
          <p:nvPr/>
        </p:nvSpPr>
        <p:spPr>
          <a:xfrm>
            <a:off x="4777482" y="4744073"/>
            <a:ext cx="2714205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s-ES" b="1">
                <a:ea typeface="Source Sans Pro"/>
              </a:rPr>
              <a:t>Juan Manuel Campo Cabal</a:t>
            </a:r>
            <a:endParaRPr lang="es-ES" b="1"/>
          </a:p>
        </p:txBody>
      </p:sp>
    </p:spTree>
    <p:extLst>
      <p:ext uri="{BB962C8B-B14F-4D97-AF65-F5344CB8AC3E}">
        <p14:creationId xmlns:p14="http://schemas.microsoft.com/office/powerpoint/2010/main" val="2177446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0">
            <a:extLst>
              <a:ext uri="{FF2B5EF4-FFF2-40B4-BE49-F238E27FC236}">
                <a16:creationId xmlns:a16="http://schemas.microsoft.com/office/drawing/2014/main" id="{74F6BC1E-4E83-1B4E-9A09-370091C7496A}"/>
              </a:ext>
            </a:extLst>
          </p:cNvPr>
          <p:cNvSpPr/>
          <p:nvPr/>
        </p:nvSpPr>
        <p:spPr>
          <a:xfrm>
            <a:off x="643467" y="628410"/>
            <a:ext cx="10729383" cy="87177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7625" tIns="47625" rIns="47625" bIns="47625" anchor="b">
            <a:spAutoFit/>
          </a:bodyPr>
          <a:lstStyle>
            <a:lvl1pPr algn="l">
              <a:lnSpc>
                <a:spcPct val="90000"/>
              </a:lnSpc>
              <a:defRPr sz="3000">
                <a:solidFill>
                  <a:srgbClr val="85A1B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r>
              <a:rPr lang="es-ES_tradnl" sz="2800" b="1" dirty="0">
                <a:solidFill>
                  <a:schemeClr val="accent1"/>
                </a:solidFill>
                <a:latin typeface="+mn-lt"/>
              </a:rPr>
              <a:t>QUÉ MATERIAS PUEDEN SER REGULADAS POR UNA LEY O POR UN REGLAMENTO?</a:t>
            </a:r>
            <a:endParaRPr lang="es-ES" sz="2800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6" name="Shape 42">
            <a:extLst>
              <a:ext uri="{FF2B5EF4-FFF2-40B4-BE49-F238E27FC236}">
                <a16:creationId xmlns:a16="http://schemas.microsoft.com/office/drawing/2014/main" id="{928C8221-CD22-1D47-B208-BC9B3F09390D}"/>
              </a:ext>
            </a:extLst>
          </p:cNvPr>
          <p:cNvSpPr/>
          <p:nvPr/>
        </p:nvSpPr>
        <p:spPr>
          <a:xfrm>
            <a:off x="2043289" y="1930069"/>
            <a:ext cx="3015594" cy="348172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7625" tIns="47625" rIns="47625" bIns="47625" anchor="t">
            <a:spAutoFit/>
          </a:bodyPr>
          <a:lstStyle>
            <a:lvl1pPr algn="l" defTabSz="428625">
              <a:defRPr sz="1900" i="1">
                <a:solidFill>
                  <a:srgbClr val="363636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</a:lstStyle>
          <a:p>
            <a:r>
              <a:rPr lang="es-ES" sz="2000" b="1" i="0" dirty="0">
                <a:latin typeface="+mn-lt"/>
              </a:rPr>
              <a:t>ESTADO: </a:t>
            </a:r>
          </a:p>
          <a:p>
            <a:endParaRPr lang="es-ES" sz="2000" b="1" i="0" dirty="0">
              <a:latin typeface="+mn-lt"/>
            </a:endParaRPr>
          </a:p>
          <a:p>
            <a:endParaRPr lang="es-ES" sz="2000" b="1" i="0" dirty="0">
              <a:latin typeface="+mn-lt"/>
            </a:endParaRPr>
          </a:p>
          <a:p>
            <a:r>
              <a:rPr lang="es-ES" sz="2000" b="1" i="0" dirty="0">
                <a:latin typeface="+mn-lt"/>
              </a:rPr>
              <a:t>PODER LEGISLATIVO: LEY </a:t>
            </a:r>
          </a:p>
          <a:p>
            <a:endParaRPr lang="es-ES" sz="2000" b="1" i="0" dirty="0">
              <a:latin typeface="+mn-lt"/>
            </a:endParaRPr>
          </a:p>
          <a:p>
            <a:endParaRPr lang="es-ES" sz="2000" b="1" i="0" dirty="0">
              <a:latin typeface="+mn-lt"/>
            </a:endParaRPr>
          </a:p>
          <a:p>
            <a:r>
              <a:rPr lang="es-ES" sz="2000" b="1" i="0" dirty="0">
                <a:latin typeface="+mn-lt"/>
              </a:rPr>
              <a:t>PODER JUDICIAL</a:t>
            </a:r>
          </a:p>
          <a:p>
            <a:endParaRPr lang="es-ES" sz="2000" b="1" i="0" dirty="0">
              <a:latin typeface="+mn-lt"/>
            </a:endParaRPr>
          </a:p>
          <a:p>
            <a:endParaRPr lang="es-ES" sz="2000" b="1" i="0" dirty="0">
              <a:latin typeface="+mn-lt"/>
            </a:endParaRPr>
          </a:p>
          <a:p>
            <a:r>
              <a:rPr lang="es-ES" sz="2000" b="1" i="0" dirty="0">
                <a:latin typeface="+mn-lt"/>
              </a:rPr>
              <a:t>PODER EJECUTIVO: REGLAMENTO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9CE4533-2AB0-CB45-9218-8B890EC96E2D}"/>
              </a:ext>
            </a:extLst>
          </p:cNvPr>
          <p:cNvSpPr txBox="1"/>
          <p:nvPr/>
        </p:nvSpPr>
        <p:spPr>
          <a:xfrm>
            <a:off x="5772251" y="1841397"/>
            <a:ext cx="4250059" cy="43704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s-ES_tradnl" sz="2000" dirty="0">
                <a:ea typeface="Source Sans Pro"/>
              </a:rPr>
              <a:t>LA LEY TIENE UN VALOR SUPERIOR</a:t>
            </a:r>
          </a:p>
          <a:p>
            <a:r>
              <a:rPr lang="es-ES_tradnl" sz="2000" dirty="0">
                <a:ea typeface="Source Sans Pro"/>
              </a:rPr>
              <a:t>AL REGLAMENTO?</a:t>
            </a:r>
          </a:p>
          <a:p>
            <a:endParaRPr lang="es-ES_tradnl" sz="2000" dirty="0">
              <a:ea typeface="Source Sans Pro"/>
            </a:endParaRPr>
          </a:p>
          <a:p>
            <a:r>
              <a:rPr lang="es-ES_tradnl" sz="2000" dirty="0">
                <a:ea typeface="Source Sans Pro"/>
              </a:rPr>
              <a:t>POR QUÉ??</a:t>
            </a:r>
          </a:p>
          <a:p>
            <a:endParaRPr lang="es-ES_tradnl" sz="2000" dirty="0">
              <a:ea typeface="Source Sans Pro"/>
            </a:endParaRPr>
          </a:p>
          <a:p>
            <a:r>
              <a:rPr lang="es-ES_tradnl" sz="2000" dirty="0">
                <a:ea typeface="Source Sans Pro"/>
              </a:rPr>
              <a:t>NORMA SUPERIOR DEL O.J.</a:t>
            </a:r>
          </a:p>
          <a:p>
            <a:endParaRPr lang="es-ES_tradnl" sz="2000" dirty="0">
              <a:ea typeface="Source Sans Pro"/>
            </a:endParaRPr>
          </a:p>
          <a:p>
            <a:r>
              <a:rPr lang="es-ES_tradnl" sz="2000" dirty="0">
                <a:ea typeface="Source Sans Pro"/>
              </a:rPr>
              <a:t>EXPRESIÓN VOLUNTAD POPULAR</a:t>
            </a:r>
          </a:p>
          <a:p>
            <a:endParaRPr lang="es-ES_tradnl" sz="2000" dirty="0">
              <a:ea typeface="Source Sans Pro"/>
            </a:endParaRPr>
          </a:p>
          <a:p>
            <a:r>
              <a:rPr lang="es-ES_tradnl" sz="2000" dirty="0">
                <a:ea typeface="Source Sans Pro"/>
              </a:rPr>
              <a:t>MANDATOS ORIGINARIOS NO SOMETIDOS A OTROS PODERES</a:t>
            </a:r>
          </a:p>
          <a:p>
            <a:endParaRPr lang="es-ES_tradnl" sz="2000" dirty="0">
              <a:ea typeface="Source Sans Pro"/>
            </a:endParaRPr>
          </a:p>
          <a:p>
            <a:r>
              <a:rPr lang="es-ES_tradnl" sz="2000" dirty="0">
                <a:ea typeface="Source Sans Pro"/>
              </a:rPr>
              <a:t>SOMETIDA SOLO A LA C.E</a:t>
            </a:r>
          </a:p>
          <a:p>
            <a:endParaRPr lang="es-ES_tradnl" dirty="0">
              <a:ea typeface="Source Sans Pro"/>
            </a:endParaRPr>
          </a:p>
        </p:txBody>
      </p:sp>
      <p:sp>
        <p:nvSpPr>
          <p:cNvPr id="11" name="Shape 49">
            <a:extLst>
              <a:ext uri="{FF2B5EF4-FFF2-40B4-BE49-F238E27FC236}">
                <a16:creationId xmlns:a16="http://schemas.microsoft.com/office/drawing/2014/main" id="{80F371FD-5E98-1549-AB18-6471D5C45ECB}"/>
              </a:ext>
            </a:extLst>
          </p:cNvPr>
          <p:cNvSpPr/>
          <p:nvPr/>
        </p:nvSpPr>
        <p:spPr>
          <a:xfrm>
            <a:off x="6039903" y="3829343"/>
            <a:ext cx="521167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</a:ln>
        </p:spPr>
        <p:txBody>
          <a:bodyPr lIns="47625" tIns="47625" rIns="47625" bIns="47625" anchor="ctr"/>
          <a:lstStyle/>
          <a:p>
            <a:pPr>
              <a:defRPr sz="2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8569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43468" y="454603"/>
            <a:ext cx="11303868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_tradnl" sz="2400" dirty="0"/>
              <a:t>¿Qué es la reserva de ley?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_tradn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_tradnl" sz="2400" dirty="0"/>
              <a:t>¿El reglamento es una norma complementaria de la ley?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_tradn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_tradnl" sz="2400" dirty="0"/>
              <a:t>¿El reglamento puede regular de forma independiente a la Ley cualquier ámbito social o económico no reservado a la ley?</a:t>
            </a:r>
          </a:p>
          <a:p>
            <a:endParaRPr lang="es-ES_tradnl" sz="2400" dirty="0"/>
          </a:p>
          <a:p>
            <a:r>
              <a:rPr lang="es-ES_tradnl" sz="2800" b="1" dirty="0">
                <a:solidFill>
                  <a:srgbClr val="7F9CB0"/>
                </a:solidFill>
              </a:rPr>
              <a:t>Clases de reglamentos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_tradnl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_tradnl" sz="2400" dirty="0"/>
              <a:t>Reglamentos independientes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_tradnl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_tradnl" sz="2400" dirty="0"/>
              <a:t>Reglamentos ejecutivos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_tradnl" dirty="0"/>
          </a:p>
        </p:txBody>
      </p:sp>
      <p:pic>
        <p:nvPicPr>
          <p:cNvPr id="6" name="Imagen 5" descr="Imagen que contiene tabla, persona, interior, hombre&#10;&#10;Descripción generada automáticamente">
            <a:extLst>
              <a:ext uri="{FF2B5EF4-FFF2-40B4-BE49-F238E27FC236}">
                <a16:creationId xmlns:a16="http://schemas.microsoft.com/office/drawing/2014/main" id="{C3B78FEE-47C2-4F92-B1B6-EFCAD8B1C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5978" y="3883631"/>
            <a:ext cx="3179099" cy="21216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52914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08000" y="837651"/>
            <a:ext cx="11445579" cy="790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000" b="1" dirty="0">
                <a:solidFill>
                  <a:srgbClr val="7F9CB0"/>
                </a:solidFill>
              </a:rPr>
              <a:t>¿QUÉ ES LA RESERVA DE LEY?</a:t>
            </a:r>
          </a:p>
          <a:p>
            <a:pPr algn="ctr"/>
            <a:endParaRPr lang="es-ES_tradnl" sz="2800" dirty="0"/>
          </a:p>
          <a:p>
            <a:pPr algn="ctr"/>
            <a:endParaRPr lang="es-ES_tradnl" sz="2800" dirty="0"/>
          </a:p>
          <a:p>
            <a:r>
              <a:rPr lang="es-ES_tradnl" sz="2800" dirty="0"/>
              <a:t>La C.E. Recoge ciertas materias solo por ley </a:t>
            </a:r>
          </a:p>
          <a:p>
            <a:pPr algn="ctr"/>
            <a:endParaRPr lang="es-ES_tradnl" sz="28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_tradnl" sz="2800" dirty="0"/>
              <a:t>DERECHOS FUNDAMENTALES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s-ES_tradnl" sz="28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_tradnl" sz="2800" dirty="0"/>
              <a:t>APROBACIÓN ESTATUTOS DE LAS CCAA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s-ES_tradnl" sz="28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_tradnl" sz="2800" dirty="0"/>
              <a:t>REGIMEN ELECTORAL </a:t>
            </a:r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011968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14489" y="430769"/>
            <a:ext cx="1176235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>
                <a:solidFill>
                  <a:srgbClr val="7F9CB0"/>
                </a:solidFill>
              </a:rPr>
              <a:t>REGLAMENTOS EJECUTIVOS</a:t>
            </a:r>
          </a:p>
          <a:p>
            <a:pPr algn="ctr"/>
            <a:endParaRPr lang="es-ES_tradnl" sz="2000" dirty="0"/>
          </a:p>
          <a:p>
            <a:pPr algn="ctr"/>
            <a:r>
              <a:rPr lang="es-ES_tradnl" sz="2000" b="1" dirty="0">
                <a:solidFill>
                  <a:srgbClr val="7F9CB0"/>
                </a:solidFill>
              </a:rPr>
              <a:t>¿QUÉ ES?</a:t>
            </a:r>
          </a:p>
          <a:p>
            <a:pPr algn="ctr"/>
            <a:endParaRPr lang="es-ES_tradnl" sz="2000" dirty="0"/>
          </a:p>
          <a:p>
            <a:pPr algn="ctr"/>
            <a:r>
              <a:rPr lang="es-ES_tradnl" sz="2000" dirty="0"/>
              <a:t>Por atribución expresa de la misma ley a desarrollar</a:t>
            </a:r>
          </a:p>
          <a:p>
            <a:pPr algn="ctr"/>
            <a:endParaRPr lang="es-ES_tradnl" sz="2000" dirty="0"/>
          </a:p>
          <a:p>
            <a:pPr algn="ctr"/>
            <a:r>
              <a:rPr lang="es-ES_tradnl" sz="2000" b="1" dirty="0"/>
              <a:t>FUNCIÓN</a:t>
            </a:r>
            <a:r>
              <a:rPr lang="es-ES_tradnl" sz="2000" dirty="0"/>
              <a:t>: COLABORATIVA</a:t>
            </a:r>
          </a:p>
          <a:p>
            <a:pPr algn="ctr"/>
            <a:endParaRPr lang="es-ES_tradnl" sz="2000" dirty="0"/>
          </a:p>
          <a:p>
            <a:pPr algn="ctr"/>
            <a:r>
              <a:rPr lang="es-ES_tradnl" sz="2000" dirty="0"/>
              <a:t>No es por delegación legislativa, </a:t>
            </a:r>
            <a:r>
              <a:rPr lang="es-ES_tradnl" sz="2000" b="1" dirty="0">
                <a:solidFill>
                  <a:srgbClr val="7F9CB0"/>
                </a:solidFill>
              </a:rPr>
              <a:t>¿POR QUÉ?</a:t>
            </a:r>
          </a:p>
          <a:p>
            <a:pPr algn="ctr"/>
            <a:endParaRPr lang="es-ES_tradnl" sz="2000" dirty="0"/>
          </a:p>
          <a:p>
            <a:pPr algn="ctr"/>
            <a:r>
              <a:rPr lang="es-ES_tradnl" sz="2000" dirty="0"/>
              <a:t>Sería entonces un decreto legislativo (</a:t>
            </a:r>
            <a:r>
              <a:rPr lang="es-ES_tradnl" sz="2000" b="1" dirty="0"/>
              <a:t>VALOR DE LEY</a:t>
            </a:r>
            <a:r>
              <a:rPr lang="es-ES_tradnl" sz="2000" dirty="0"/>
              <a:t>)</a:t>
            </a:r>
          </a:p>
          <a:p>
            <a:pPr algn="ctr"/>
            <a:endParaRPr lang="es-ES_tradnl" sz="2000" dirty="0"/>
          </a:p>
          <a:p>
            <a:endParaRPr lang="es-ES_tradnl" dirty="0"/>
          </a:p>
          <a:p>
            <a:endParaRPr lang="es-ES_tradnl" dirty="0"/>
          </a:p>
        </p:txBody>
      </p:sp>
      <p:pic>
        <p:nvPicPr>
          <p:cNvPr id="5" name="Imagen 4" descr="Imagen que contiene interior, tabla, corte, hecho de madera&#10;&#10;Descripción generada automáticamente">
            <a:extLst>
              <a:ext uri="{FF2B5EF4-FFF2-40B4-BE49-F238E27FC236}">
                <a16:creationId xmlns:a16="http://schemas.microsoft.com/office/drawing/2014/main" id="{55CB1226-222E-4098-B778-C449E22D9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745" y="4128932"/>
            <a:ext cx="3727633" cy="24800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59736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54757" y="249613"/>
            <a:ext cx="1065741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_tradnl" dirty="0"/>
          </a:p>
          <a:p>
            <a:pPr algn="ctr"/>
            <a:r>
              <a:rPr lang="es-ES_tradnl" sz="2000" dirty="0"/>
              <a:t>ENTONCES ¿COMO SE LLAMA LA DELEGACIÓN? </a:t>
            </a:r>
          </a:p>
          <a:p>
            <a:pPr algn="ctr"/>
            <a:endParaRPr lang="es-ES_tradnl" sz="2000" dirty="0"/>
          </a:p>
          <a:p>
            <a:pPr algn="ctr"/>
            <a:r>
              <a:rPr lang="es-ES_tradnl" sz="3200" b="1" dirty="0">
                <a:solidFill>
                  <a:srgbClr val="7F9CB0"/>
                </a:solidFill>
              </a:rPr>
              <a:t>DELEGACIÓN NORMATIVA</a:t>
            </a:r>
          </a:p>
          <a:p>
            <a:pPr algn="ctr"/>
            <a:r>
              <a:rPr lang="es-ES_tradnl" sz="3200" b="1" dirty="0">
                <a:solidFill>
                  <a:srgbClr val="7F9CB0"/>
                </a:solidFill>
              </a:rPr>
              <a:t>(GARCÍA DE ENTERRÍA)</a:t>
            </a:r>
          </a:p>
          <a:p>
            <a:pPr algn="ctr"/>
            <a:endParaRPr lang="es-ES_tradnl" sz="2000" dirty="0"/>
          </a:p>
          <a:p>
            <a:pPr algn="ctr"/>
            <a:r>
              <a:rPr lang="es-ES_tradnl" sz="2000" dirty="0"/>
              <a:t>ART. 97 C.E. PERMITE QUE EL GOBIERNO APRUEBE REGLAMENTOS AUN CUANDO LA LEY NO PREVEA UNA REMISIÓN NORMATIVA.</a:t>
            </a:r>
          </a:p>
          <a:p>
            <a:endParaRPr lang="es-ES_tradnl" b="1" i="1" dirty="0"/>
          </a:p>
          <a:p>
            <a:endParaRPr lang="es-ES_tradnl" dirty="0"/>
          </a:p>
          <a:p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4495" y="3861888"/>
            <a:ext cx="1586051" cy="224061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BEB0A648-01A0-4EA3-B832-1CA8FF0CA192}"/>
              </a:ext>
            </a:extLst>
          </p:cNvPr>
          <p:cNvSpPr txBox="1"/>
          <p:nvPr/>
        </p:nvSpPr>
        <p:spPr>
          <a:xfrm>
            <a:off x="2034501" y="4105031"/>
            <a:ext cx="415974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b="1" i="1" dirty="0"/>
              <a:t>Artículo 97 </a:t>
            </a:r>
            <a:r>
              <a:rPr lang="es-ES_tradnl" i="1" dirty="0"/>
              <a:t>El Gobierno dirige la política interior y exterior, la Administración civil y militar y la defensa del Estado. Ejerce la función ejecutiva y la potestad reglamentaria de acuerdo con la Constitución y las leyes.</a:t>
            </a:r>
          </a:p>
        </p:txBody>
      </p:sp>
    </p:spTree>
    <p:extLst>
      <p:ext uri="{BB962C8B-B14F-4D97-AF65-F5344CB8AC3E}">
        <p14:creationId xmlns:p14="http://schemas.microsoft.com/office/powerpoint/2010/main" val="231606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6044" y="979286"/>
            <a:ext cx="11102958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3200" b="1" dirty="0">
                <a:solidFill>
                  <a:srgbClr val="7F9CB0"/>
                </a:solidFill>
              </a:rPr>
              <a:t>EL REGLAMENTO EJECUTIVO</a:t>
            </a:r>
          </a:p>
          <a:p>
            <a:pPr algn="ctr"/>
            <a:endParaRPr lang="es-ES_tradn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_tradnl" sz="2400" dirty="0"/>
              <a:t>Tienen coincidencia material con la ley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_tradn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_tradnl" sz="2400" dirty="0"/>
              <a:t>Complementar cuestiones de detalles de la ley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_tradn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_tradnl" sz="2400" dirty="0"/>
              <a:t>No deben entrar en contradicción con la ley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_tradn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_tradnl" sz="2400" dirty="0"/>
              <a:t>No puede regular aspectos esenciales propios de la ley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_tradn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_tradnl" sz="2400" dirty="0"/>
              <a:t>Se limitan a desarrollar o complementar la ley</a:t>
            </a:r>
          </a:p>
          <a:p>
            <a:pPr algn="ctr"/>
            <a:endParaRPr lang="es-ES_tradnl" sz="2400" dirty="0"/>
          </a:p>
          <a:p>
            <a:pPr algn="ctr"/>
            <a:endParaRPr lang="es-ES_tradnl" sz="2400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2687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45067" y="139346"/>
            <a:ext cx="10558726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_tradnl" dirty="0"/>
          </a:p>
          <a:p>
            <a:pPr algn="ctr"/>
            <a:r>
              <a:rPr lang="es-ES_tradnl" sz="2800" dirty="0"/>
              <a:t>MATRIMONIO PERFECTO:</a:t>
            </a:r>
          </a:p>
          <a:p>
            <a:pPr algn="ctr"/>
            <a:r>
              <a:rPr lang="es-ES_tradnl" sz="3600" b="1" dirty="0">
                <a:solidFill>
                  <a:srgbClr val="7F9CB0"/>
                </a:solidFill>
              </a:rPr>
              <a:t>LA </a:t>
            </a:r>
            <a:r>
              <a:rPr lang="es-ES_tradnl" sz="3600" b="1" u="sng" dirty="0">
                <a:solidFill>
                  <a:srgbClr val="7F9CB0"/>
                </a:solidFill>
              </a:rPr>
              <a:t>LEY REGULA</a:t>
            </a:r>
            <a:r>
              <a:rPr lang="es-ES_tradnl" sz="3600" b="1" dirty="0">
                <a:solidFill>
                  <a:srgbClr val="7F9CB0"/>
                </a:solidFill>
              </a:rPr>
              <a:t> LO ESENCIAL </a:t>
            </a:r>
          </a:p>
          <a:p>
            <a:pPr algn="ctr"/>
            <a:r>
              <a:rPr lang="es-ES_tradnl" sz="3600" b="1" dirty="0">
                <a:solidFill>
                  <a:srgbClr val="7F9CB0"/>
                </a:solidFill>
              </a:rPr>
              <a:t>EL </a:t>
            </a:r>
            <a:r>
              <a:rPr lang="es-ES_tradnl" sz="3600" b="1" u="sng" dirty="0">
                <a:solidFill>
                  <a:srgbClr val="7F9CB0"/>
                </a:solidFill>
              </a:rPr>
              <a:t>REGLAMENTO</a:t>
            </a:r>
            <a:r>
              <a:rPr lang="es-ES_tradnl" sz="3600" b="1" dirty="0">
                <a:solidFill>
                  <a:srgbClr val="7F9CB0"/>
                </a:solidFill>
              </a:rPr>
              <a:t> LO </a:t>
            </a:r>
            <a:r>
              <a:rPr lang="es-ES_tradnl" sz="3600" b="1" u="sng" dirty="0">
                <a:solidFill>
                  <a:srgbClr val="7F9CB0"/>
                </a:solidFill>
              </a:rPr>
              <a:t>DESARROLLA</a:t>
            </a:r>
          </a:p>
          <a:p>
            <a:pPr algn="ctr"/>
            <a:endParaRPr lang="es-ES_tradnl" sz="2800" dirty="0"/>
          </a:p>
          <a:p>
            <a:pPr algn="ctr"/>
            <a:r>
              <a:rPr lang="es-ES_tradnl" sz="2800" dirty="0"/>
              <a:t>POR PRINCIPIO DE JERARQUÍA NORMATIVA DEBEN RESPETAR LA LEY</a:t>
            </a:r>
          </a:p>
          <a:p>
            <a:pPr algn="ctr"/>
            <a:endParaRPr lang="es-ES_tradnl" sz="2800" dirty="0"/>
          </a:p>
          <a:p>
            <a:pPr algn="ctr"/>
            <a:r>
              <a:rPr lang="es-ES_tradnl" sz="2800" dirty="0"/>
              <a:t>DE LO CONTRARIO VICIOS DE NULIDAD DE PLENO DERECHO ART. 9.3 C.E.</a:t>
            </a:r>
          </a:p>
        </p:txBody>
      </p:sp>
      <p:pic>
        <p:nvPicPr>
          <p:cNvPr id="4" name="Imagen 3" descr="Imagen que contiene tabla, interior, hecho de madera, pequeño&#10;&#10;Descripción generada automáticamente">
            <a:extLst>
              <a:ext uri="{FF2B5EF4-FFF2-40B4-BE49-F238E27FC236}">
                <a16:creationId xmlns:a16="http://schemas.microsoft.com/office/drawing/2014/main" id="{4485BAA4-1F58-4810-A35F-264B4DAF9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105" y="4640684"/>
            <a:ext cx="2862649" cy="19163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76977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37068" y="620889"/>
            <a:ext cx="11783696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b="1" dirty="0">
                <a:solidFill>
                  <a:srgbClr val="7F9CB0"/>
                </a:solidFill>
              </a:rPr>
              <a:t>REGLAMENTOS INDEPENDIENTES. ART. 97 C.E.      ¿QUÉ ES?</a:t>
            </a:r>
          </a:p>
          <a:p>
            <a:endParaRPr lang="es-ES_tradnl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_tradnl" sz="2000" dirty="0"/>
              <a:t>NO DESARROLLAN NINGUNA LEY.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_tradnl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_tradnl" sz="2000" dirty="0"/>
              <a:t>REGULA MATERIAS NO INCLUIDAS EN LA RESERVA DE LEY</a:t>
            </a:r>
          </a:p>
          <a:p>
            <a:endParaRPr lang="es-ES_tradnl" sz="2000" dirty="0"/>
          </a:p>
          <a:p>
            <a:r>
              <a:rPr lang="es-ES_tradnl" sz="2000" b="1" dirty="0"/>
              <a:t>LÍMITES:</a:t>
            </a:r>
          </a:p>
          <a:p>
            <a:endParaRPr lang="es-ES_tradnl" sz="2000" dirty="0"/>
          </a:p>
          <a:p>
            <a:pPr marL="914400" lvl="1" indent="-457200">
              <a:buFont typeface="+mj-lt"/>
              <a:buAutoNum type="arabicPeriod"/>
            </a:pPr>
            <a:r>
              <a:rPr lang="es-ES_tradnl" sz="2000" dirty="0"/>
              <a:t>Materias reservadas a la ley.  Solo pueden complementar estas materias reservadas a la ley,  los ejecutivos nunca los independientes.</a:t>
            </a:r>
          </a:p>
          <a:p>
            <a:pPr marL="914400" lvl="1" indent="-457200">
              <a:buFont typeface="+mj-lt"/>
              <a:buAutoNum type="arabicPeriod"/>
            </a:pPr>
            <a:endParaRPr lang="es-ES_tradnl" sz="2000" dirty="0"/>
          </a:p>
          <a:p>
            <a:pPr marL="914400" lvl="1" indent="-457200">
              <a:buFont typeface="+mj-lt"/>
              <a:buAutoNum type="arabicPeriod"/>
            </a:pPr>
            <a:r>
              <a:rPr lang="es-ES_tradnl" sz="2000" dirty="0"/>
              <a:t>Que ese sector económico o social no esté ya regulado por otra ley ordinaria. </a:t>
            </a:r>
          </a:p>
          <a:p>
            <a:pPr marL="914400" lvl="1" indent="-457200">
              <a:buFont typeface="+mj-lt"/>
              <a:buAutoNum type="arabicPeriod"/>
            </a:pPr>
            <a:endParaRPr lang="es-ES_tradnl" sz="2000" dirty="0"/>
          </a:p>
          <a:p>
            <a:pPr marL="914400" lvl="1" indent="-457200">
              <a:buFont typeface="+mj-lt"/>
              <a:buAutoNum type="arabicPeriod"/>
            </a:pPr>
            <a:r>
              <a:rPr lang="es-ES_tradnl" sz="2000" dirty="0"/>
              <a:t>En el momento que esté regulada por ley solo puede existir reglamento ejecutivos no independientes. </a:t>
            </a:r>
          </a:p>
          <a:p>
            <a:pPr marL="914400" lvl="1" indent="-457200">
              <a:buFont typeface="+mj-lt"/>
              <a:buAutoNum type="arabicPeriod"/>
            </a:pPr>
            <a:endParaRPr lang="es-ES_tradnl" sz="2000" dirty="0"/>
          </a:p>
          <a:p>
            <a:pPr marL="914400" lvl="1" indent="-457200">
              <a:buFont typeface="+mj-lt"/>
              <a:buAutoNum type="arabicPeriod"/>
            </a:pPr>
            <a:r>
              <a:rPr lang="es-ES_tradnl" sz="2000" dirty="0"/>
              <a:t>Solo si se ha producido una deslegalización: aprobación por la misma ley para que un reglamento la derogue o modificada. Por ejemplo para fijar las cuantías de las multas.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915125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e Office">
  <a:themeElements>
    <a:clrScheme name="UCJC 2">
      <a:dk1>
        <a:srgbClr val="000000"/>
      </a:dk1>
      <a:lt1>
        <a:srgbClr val="FFFFFF"/>
      </a:lt1>
      <a:dk2>
        <a:srgbClr val="536878"/>
      </a:dk2>
      <a:lt2>
        <a:srgbClr val="FFFFFF"/>
      </a:lt2>
      <a:accent1>
        <a:srgbClr val="7F9CB0"/>
      </a:accent1>
      <a:accent2>
        <a:srgbClr val="89BEB8"/>
      </a:accent2>
      <a:accent3>
        <a:srgbClr val="968EA1"/>
      </a:accent3>
      <a:accent4>
        <a:srgbClr val="536878"/>
      </a:accent4>
      <a:accent5>
        <a:srgbClr val="9A9BA6"/>
      </a:accent5>
      <a:accent6>
        <a:srgbClr val="6E6E6E"/>
      </a:accent6>
      <a:hlink>
        <a:srgbClr val="7F9CB0"/>
      </a:hlink>
      <a:folHlink>
        <a:srgbClr val="9A9BA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UCJC 2">
    <a:dk1>
      <a:srgbClr val="000000"/>
    </a:dk1>
    <a:lt1>
      <a:srgbClr val="FFFFFF"/>
    </a:lt1>
    <a:dk2>
      <a:srgbClr val="536878"/>
    </a:dk2>
    <a:lt2>
      <a:srgbClr val="FFFFFF"/>
    </a:lt2>
    <a:accent1>
      <a:srgbClr val="7F9CB0"/>
    </a:accent1>
    <a:accent2>
      <a:srgbClr val="89BEB8"/>
    </a:accent2>
    <a:accent3>
      <a:srgbClr val="968EA1"/>
    </a:accent3>
    <a:accent4>
      <a:srgbClr val="536878"/>
    </a:accent4>
    <a:accent5>
      <a:srgbClr val="9A9BA6"/>
    </a:accent5>
    <a:accent6>
      <a:srgbClr val="6E6E6E"/>
    </a:accent6>
    <a:hlink>
      <a:srgbClr val="7F9CB0"/>
    </a:hlink>
    <a:folHlink>
      <a:srgbClr val="9A9BA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61AF9E71130674E80E7A2EA5FF6CCC3" ma:contentTypeVersion="5" ma:contentTypeDescription="Crear nuevo documento." ma:contentTypeScope="" ma:versionID="25e9dfe6cee87aba5c7a3f5167deadec">
  <xsd:schema xmlns:xsd="http://www.w3.org/2001/XMLSchema" xmlns:xs="http://www.w3.org/2001/XMLSchema" xmlns:p="http://schemas.microsoft.com/office/2006/metadata/properties" xmlns:ns2="2df3b843-74e0-483a-b1cc-c5a6a137859e" targetNamespace="http://schemas.microsoft.com/office/2006/metadata/properties" ma:root="true" ma:fieldsID="06b7cc306fb66ab2d258572ca5a68e2d" ns2:_="">
    <xsd:import namespace="2df3b843-74e0-483a-b1cc-c5a6a13785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f3b843-74e0-483a-b1cc-c5a6a13785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851E6CC-62CF-469F-8F3E-FD08EC674BA2}"/>
</file>

<file path=customXml/itemProps2.xml><?xml version="1.0" encoding="utf-8"?>
<ds:datastoreItem xmlns:ds="http://schemas.openxmlformats.org/officeDocument/2006/customXml" ds:itemID="{D6A66329-E7C7-450F-9C5D-FE67856D02B7}"/>
</file>

<file path=customXml/itemProps3.xml><?xml version="1.0" encoding="utf-8"?>
<ds:datastoreItem xmlns:ds="http://schemas.openxmlformats.org/officeDocument/2006/customXml" ds:itemID="{CD1D9163-AD38-46C1-9203-751A83799F56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</TotalTime>
  <Words>560</Words>
  <Application>Microsoft Office PowerPoint</Application>
  <PresentationFormat>Panorámica</PresentationFormat>
  <Paragraphs>129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Guillermo Lozano Clavé -UCJC-</dc:creator>
  <cp:lastModifiedBy>Ariadna</cp:lastModifiedBy>
  <cp:revision>269</cp:revision>
  <dcterms:created xsi:type="dcterms:W3CDTF">2020-07-10T12:16:07Z</dcterms:created>
  <dcterms:modified xsi:type="dcterms:W3CDTF">2020-07-30T10:12:15Z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0x010100061AF9E71130674E80E7A2EA5FF6CCC3</vt:lpwstr>
  </property>
</Properties>
</file>

<file path=docProps/thumbnail.jpeg>
</file>